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78" r:id="rId3"/>
    <p:sldId id="292" r:id="rId4"/>
    <p:sldId id="293" r:id="rId5"/>
    <p:sldId id="288" r:id="rId6"/>
    <p:sldId id="295" r:id="rId7"/>
    <p:sldId id="296" r:id="rId8"/>
    <p:sldId id="290" r:id="rId9"/>
    <p:sldId id="280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105" d="100"/>
          <a:sy n="105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1E9BCAC-D493-4798-B72D-4F927E680F1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F443873-7E3D-46AE-AEF4-9C62C399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94296-EC35-4112-AF24-451911137B2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2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28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1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81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5074E-172C-4563-8E21-94868422C2A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" y="146969"/>
            <a:ext cx="1249589" cy="13119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04" y="146969"/>
            <a:ext cx="1319893" cy="13675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590" y="4291920"/>
            <a:ext cx="6243411" cy="2566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4929191" y="6557332"/>
            <a:ext cx="3946071" cy="272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ru-RU" spc="-1" dirty="0">
                <a:solidFill>
                  <a:srgbClr val="808080"/>
                </a:solidFill>
                <a:latin typeface="Calibri Light"/>
              </a:rPr>
              <a:t>г. Воронеж</a:t>
            </a:r>
            <a:endParaRPr lang="ru-RU" spc="-1" dirty="0"/>
          </a:p>
        </p:txBody>
      </p:sp>
      <p:pic>
        <p:nvPicPr>
          <p:cNvPr id="27654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618" y="288142"/>
            <a:ext cx="860651" cy="11962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0" name="CustomShape 2"/>
          <p:cNvSpPr/>
          <p:nvPr/>
        </p:nvSpPr>
        <p:spPr>
          <a:xfrm>
            <a:off x="309562" y="3882400"/>
            <a:ext cx="3748768" cy="149905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А.В. - заместитель руководителя департамента имущественных и земельных отношений Воронежской области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904242" y="3882400"/>
            <a:ext cx="3930196" cy="177060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Ноздрачев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 – заместитель руководителя государственного бюджетного учреждения Воронежской области «Центр государственной кадастровой оценки Воронежской области»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297090" y="1530363"/>
            <a:ext cx="8549821" cy="11828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endParaRPr lang="ru-RU" spc="-1" dirty="0"/>
          </a:p>
          <a:p>
            <a:pPr algn="ctr"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/>
              </a:rPr>
              <a:t>Проект 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проведения государственной кадастровой оценки вновь учтенных объектов недвижимости, ранее учтенных объектов недвижимости в случае внесения в ЕГРН сведений о них и объектов недвижимости, в сведения ЕГРН о которых внесены изменения</a:t>
            </a:r>
            <a:r>
              <a:rPr lang="ru-RU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300" spc="-1" dirty="0"/>
          </a:p>
        </p:txBody>
      </p:sp>
      <p:sp>
        <p:nvSpPr>
          <p:cNvPr id="174" name="CustomShape 6"/>
          <p:cNvSpPr/>
          <p:nvPr/>
        </p:nvSpPr>
        <p:spPr>
          <a:xfrm>
            <a:off x="293688" y="2850754"/>
            <a:ext cx="8553223" cy="924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r>
              <a:rPr lang="ru-RU" sz="1600" spc="-1" dirty="0">
                <a:solidFill>
                  <a:schemeClr val="tx2"/>
                </a:solidFill>
                <a:latin typeface="Times New Roman"/>
              </a:rPr>
              <a:t>Цель –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государственной кадастровой оценки путем автоматизации процедуры анализа картографических данных при расчете значений ценообразующих факторов. Сокращение сроков проведения государственной кадастровой оценки по ст. 16 Федерального закона от 03.07.2016 № 237-ФЗ с 80 до 70 рабочих часов. 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282474" y="60099"/>
            <a:ext cx="483054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09" y="4162949"/>
            <a:ext cx="1481656" cy="14236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07BC729-E853-4172-8FD0-AF1B4EA4A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97" y="4129160"/>
            <a:ext cx="1584387" cy="1300019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2"/>
            <a:ext cx="8870088" cy="4410788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41" y="2839698"/>
            <a:ext cx="129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Прием и регистрация заявления Росреестра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1067" y="2791512"/>
            <a:ext cx="11933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вида разрешенного использования объекта оценки для проведения сегментации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0749" y="2839698"/>
            <a:ext cx="129657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группы объекта оценки, исходя из проведенной сегментации по всем объектам перечня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150" y="2820945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Обработка поступивших картографических сведений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местоположения объектов оценки в ручном режиме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522299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15793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56253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проведения государственной кадастровой оценки объектов недвижимости в соответствии со ст. 16 Федерального закона от 03.07.2016 № 237-ФЗ: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045" y="5417096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Расчет значений ценообразующих факторов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34211" y="5409492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Расчет кадастровой стоимости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" y="1623650"/>
            <a:ext cx="1198979" cy="1216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177800"/>
            <a:ext cx="985926" cy="1239296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212045" y="457149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172814" y="4521139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518793" y="3640655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80 рабочих часов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50" y="4162949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3716615" y="452583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3814255" y="5349116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Акта об определении кадастровой стоимости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6C86BA-E9E6-4650-8495-87D98D4802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669" y="4192252"/>
            <a:ext cx="1404475" cy="1053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43566B-1A50-4C5C-9C70-8312293CB2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4" y="1632253"/>
            <a:ext cx="1053776" cy="1268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327AC-FC80-4145-AD79-E21B1742A8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99" y="1593153"/>
            <a:ext cx="1233609" cy="13407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3" y="1720203"/>
            <a:ext cx="1432567" cy="10744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38171A-D7FA-451C-839D-F5B14AECBF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33" y="1567032"/>
            <a:ext cx="1353322" cy="1265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5" y="4889692"/>
            <a:ext cx="985926" cy="12392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9" y="4937639"/>
            <a:ext cx="1481656" cy="14236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07BC729-E853-4172-8FD0-AF1B4EA4A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3" y="4878065"/>
            <a:ext cx="1584387" cy="1300019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3" y="1538492"/>
            <a:ext cx="8969596" cy="5003142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41" y="2839698"/>
            <a:ext cx="129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Прием и регистрация заявления Росреестра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1067" y="2791512"/>
            <a:ext cx="11933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вида разрешенного использования объекта оценки для проведения сегментации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0749" y="2839698"/>
            <a:ext cx="129657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группы объекта оценки, исходя из проведенной сегментации по всем объектам перечня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150" y="2820945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Обработка поступивших картографических сведений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Определение местоположения объектов оценки в ручном режиме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522299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15793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56253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проведения государственной кадастровой оценки объектов недвижимости в соответствии со ст. 16 Федерального закона от 03.07.2016 № 237-ФЗ: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303" y="6028998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Расчет значений ценообразующих факторов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0550" y="5974069"/>
            <a:ext cx="197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Расчет кадастровой стоимости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" y="1623650"/>
            <a:ext cx="1198979" cy="1216048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238555" y="5641070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183819" y="563615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05475" y="4618086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70 рабочих часов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3" y="5323627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3780585" y="5642344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3909221" y="5934691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Акта об определении кадастровой стоимости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6C86BA-E9E6-4650-8495-87D98D4802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3676" y="4874556"/>
            <a:ext cx="1404475" cy="1053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43566B-1A50-4C5C-9C70-8312293CB2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4" y="1632253"/>
            <a:ext cx="1053776" cy="1268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327AC-FC80-4145-AD79-E21B1742A8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99" y="1593153"/>
            <a:ext cx="1233609" cy="134076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38171A-D7FA-451C-839D-F5B14AECBF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33" y="1567032"/>
            <a:ext cx="1353322" cy="12653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3" y="1720203"/>
            <a:ext cx="1432567" cy="10744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1E83C0-8630-4874-96E1-D18916FED2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35" y="2414528"/>
            <a:ext cx="481370" cy="48137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2A959CA-1F47-4745-938D-65C7318AB4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93" y="2431591"/>
            <a:ext cx="481370" cy="48137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A9F789-341D-4C03-8843-322C7E2E6B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00" y="5543029"/>
            <a:ext cx="481370" cy="48137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43B37-7FC4-4643-B7C5-B13C415DAC01}"/>
              </a:ext>
            </a:extLst>
          </p:cNvPr>
          <p:cNvSpPr txBox="1"/>
          <p:nvPr/>
        </p:nvSpPr>
        <p:spPr>
          <a:xfrm>
            <a:off x="1482114" y="4159666"/>
            <a:ext cx="63302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Автоматизация указанных процессов в разработанном учреждением программном модуле позволяет значительно сократить указанные процедуры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23C1C0-7784-4A70-B867-1E32E1F95CCB}"/>
              </a:ext>
            </a:extLst>
          </p:cNvPr>
          <p:cNvSpPr/>
          <p:nvPr/>
        </p:nvSpPr>
        <p:spPr>
          <a:xfrm>
            <a:off x="1522298" y="4152062"/>
            <a:ext cx="6128677" cy="5087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922E9C13-1BDA-451B-A9C3-A52179807641}"/>
              </a:ext>
            </a:extLst>
          </p:cNvPr>
          <p:cNvCxnSpPr/>
          <p:nvPr/>
        </p:nvCxnSpPr>
        <p:spPr>
          <a:xfrm rot="5400000">
            <a:off x="5853390" y="2961527"/>
            <a:ext cx="1218141" cy="1162929"/>
          </a:xfrm>
          <a:prstGeom prst="bentConnector3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BFA8986D-FA63-4C8E-A748-0E0CB0F62456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7547096" y="3037799"/>
            <a:ext cx="1472500" cy="1264741"/>
          </a:xfrm>
          <a:prstGeom prst="bentConnector2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32909844-A313-4CC9-935E-92A679E1FE25}"/>
              </a:ext>
            </a:extLst>
          </p:cNvPr>
          <p:cNvCxnSpPr>
            <a:stCxn id="5" idx="3"/>
          </p:cNvCxnSpPr>
          <p:nvPr/>
        </p:nvCxnSpPr>
        <p:spPr>
          <a:xfrm flipV="1">
            <a:off x="1802601" y="4682886"/>
            <a:ext cx="337949" cy="826454"/>
          </a:xfrm>
          <a:prstGeom prst="bentConnector2">
            <a:avLst/>
          </a:pr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ТЕКУЩЕГО состояния ПСЦ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Сокращение сроков проведения государственной кадастровой оценки вновь учтенных объектов недвижимости, ранее учтенных объектов недвижимости в случае внесения в ЕГРН сведений о них и объектов недвижимости, в сведения ЕГРН о которых внесены изменения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4D70F-656D-4A1A-BAC8-0548316C5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8768"/>
            <a:ext cx="9144000" cy="53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ЦЕЛЕВОГО состояния ПСЦ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Сокращение сроков проведения государственной кадастровой оценки вновь учтенных объектов недвижимости, ранее учтенных объектов недвижимости в случае внесения в ЕГРН сведений о них и объектов недвижимости, в сведения ЕГРН о которых внесены изменения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18B3F-3F35-41D9-ACBA-6EEF9FC53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7525"/>
            <a:ext cx="9144000" cy="46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специалиста, осуществляющего работу с картографическими материалами, ДО приобретения монитора с повышенной разрешающей способностью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4214D-AC39-4AC7-B867-640287D1F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1" y="1571720"/>
            <a:ext cx="8029438" cy="43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специалиста, осуществляющего работу с картографическими материалами, ПОСЛЕ приобретения монитора с повышенной разрешающей способностью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B30BF-D0E0-436F-888C-5FBFCEC361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343"/>
            <a:ext cx="9144000" cy="49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3249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ПАСПОРТ ПРОЕКТА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«Сокращение сроков проведения государственной кадастровой оценки вновь учтенных объектов недвижимости, ранее учтенных объектов недвижимости в случае внесения в ЕГРН сведений о них и объектов недвижимости, в сведения ЕГРН о которых внесены изменения»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252429-4138-4652-A554-FCC6C4027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00" y="1186090"/>
            <a:ext cx="9144000" cy="56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3"/>
          <p:cNvSpPr/>
          <p:nvPr/>
        </p:nvSpPr>
        <p:spPr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25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1" y="145748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Line 4"/>
          <p:cNvSpPr/>
          <p:nvPr/>
        </p:nvSpPr>
        <p:spPr>
          <a:xfrm>
            <a:off x="224519" y="1268760"/>
            <a:ext cx="8852580" cy="0"/>
          </a:xfrm>
          <a:prstGeom prst="line">
            <a:avLst/>
          </a:prstGeom>
          <a:ln w="284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 МЕРОПРИЯТИЙ ПРОЕКТА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проведения государственной кадастровой оценки вновь учтенных объектов недвижимости, ранее учтенных объектов недвижимости в случае внесения в ЕГРН сведений о них и объектов недвижимости, в сведения ЕГРН о которых внесены изменения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571E2-05B8-4E93-856E-62118B92E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40278"/>
            <a:ext cx="9144000" cy="504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510</Words>
  <Application>Microsoft Office PowerPoint</Application>
  <PresentationFormat>Экран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Ноздрачёв Алексей Олегович</cp:lastModifiedBy>
  <cp:revision>129</cp:revision>
  <cp:lastPrinted>2024-05-29T12:25:52Z</cp:lastPrinted>
  <dcterms:created xsi:type="dcterms:W3CDTF">2021-01-15T07:11:03Z</dcterms:created>
  <dcterms:modified xsi:type="dcterms:W3CDTF">2024-05-29T12:25:59Z</dcterms:modified>
</cp:coreProperties>
</file>